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8"/>
  </p:notesMasterIdLst>
  <p:handoutMasterIdLst>
    <p:handoutMasterId r:id="rId29"/>
  </p:handoutMasterIdLst>
  <p:sldIdLst>
    <p:sldId id="2435" r:id="rId5"/>
    <p:sldId id="258" r:id="rId6"/>
    <p:sldId id="259" r:id="rId7"/>
    <p:sldId id="2438" r:id="rId8"/>
    <p:sldId id="260" r:id="rId9"/>
    <p:sldId id="2440" r:id="rId10"/>
    <p:sldId id="2441" r:id="rId11"/>
    <p:sldId id="2443" r:id="rId12"/>
    <p:sldId id="2444" r:id="rId13"/>
    <p:sldId id="2445" r:id="rId14"/>
    <p:sldId id="2446" r:id="rId15"/>
    <p:sldId id="2464" r:id="rId16"/>
    <p:sldId id="2447" r:id="rId17"/>
    <p:sldId id="2448" r:id="rId18"/>
    <p:sldId id="2455" r:id="rId19"/>
    <p:sldId id="2458" r:id="rId20"/>
    <p:sldId id="2456" r:id="rId21"/>
    <p:sldId id="2457" r:id="rId22"/>
    <p:sldId id="2461" r:id="rId23"/>
    <p:sldId id="2465" r:id="rId24"/>
    <p:sldId id="2462" r:id="rId25"/>
    <p:sldId id="2463" r:id="rId26"/>
    <p:sldId id="243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584" autoAdjust="0"/>
  </p:normalViewPr>
  <p:slideViewPr>
    <p:cSldViewPr snapToGrid="0">
      <p:cViewPr>
        <p:scale>
          <a:sx n="75" d="100"/>
          <a:sy n="75" d="100"/>
        </p:scale>
        <p:origin x="811" y="288"/>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8/16/2023</a:t>
            </a:fld>
            <a:endParaRPr lang="en-US" dirty="0"/>
          </a:p>
        </p:txBody>
      </p:sp>
      <p:sp>
        <p:nvSpPr>
          <p:cNvPr id="4" name="Footer Placeholder 3">
            <a:extLst>
              <a:ext uri="{FF2B5EF4-FFF2-40B4-BE49-F238E27FC236}">
                <a16:creationId xmlns=""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jp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8/16/2023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60010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3523006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11</a:t>
            </a:fld>
            <a:endParaRPr lang="en-US" dirty="0"/>
          </a:p>
        </p:txBody>
      </p:sp>
    </p:spTree>
    <p:extLst>
      <p:ext uri="{BB962C8B-B14F-4D97-AF65-F5344CB8AC3E}">
        <p14:creationId xmlns:p14="http://schemas.microsoft.com/office/powerpoint/2010/main" val="3898409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18705527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15</a:t>
            </a:fld>
            <a:endParaRPr lang="en-US" dirty="0"/>
          </a:p>
        </p:txBody>
      </p:sp>
    </p:spTree>
    <p:extLst>
      <p:ext uri="{BB962C8B-B14F-4D97-AF65-F5344CB8AC3E}">
        <p14:creationId xmlns:p14="http://schemas.microsoft.com/office/powerpoint/2010/main" val="3391527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16</a:t>
            </a:fld>
            <a:endParaRPr lang="en-US" dirty="0"/>
          </a:p>
        </p:txBody>
      </p:sp>
    </p:spTree>
    <p:extLst>
      <p:ext uri="{BB962C8B-B14F-4D97-AF65-F5344CB8AC3E}">
        <p14:creationId xmlns:p14="http://schemas.microsoft.com/office/powerpoint/2010/main" val="62113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19</a:t>
            </a:fld>
            <a:endParaRPr lang="en-US" dirty="0"/>
          </a:p>
        </p:txBody>
      </p:sp>
    </p:spTree>
    <p:extLst>
      <p:ext uri="{BB962C8B-B14F-4D97-AF65-F5344CB8AC3E}">
        <p14:creationId xmlns:p14="http://schemas.microsoft.com/office/powerpoint/2010/main" val="842728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20</a:t>
            </a:fld>
            <a:endParaRPr lang="en-US" dirty="0"/>
          </a:p>
        </p:txBody>
      </p:sp>
    </p:spTree>
    <p:extLst>
      <p:ext uri="{BB962C8B-B14F-4D97-AF65-F5344CB8AC3E}">
        <p14:creationId xmlns:p14="http://schemas.microsoft.com/office/powerpoint/2010/main" val="2884769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Content Placeholder 2">
            <a:extLst>
              <a:ext uri="{FF2B5EF4-FFF2-40B4-BE49-F238E27FC236}">
                <a16:creationId xmlns=""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7" name="Picture Placeholder 2">
            <a:extLst>
              <a:ext uri="{FF2B5EF4-FFF2-40B4-BE49-F238E27FC236}">
                <a16:creationId xmlns=""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Click to edit Master text styles</a:t>
            </a:r>
          </a:p>
        </p:txBody>
      </p:sp>
      <p:sp>
        <p:nvSpPr>
          <p:cNvPr id="16" name="Slide Number Placeholder 5">
            <a:extLst>
              <a:ext uri="{FF2B5EF4-FFF2-40B4-BE49-F238E27FC236}">
                <a16:creationId xmlns=""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 xmlns:a16="http://schemas.microsoft.com/office/drawing/2014/main" id="{979F9DAD-F6B0-4ECC-8632-4B5E050986A8}"/>
              </a:ext>
              <a:ext uri="{C183D7F6-B498-43B3-948B-1728B52AA6E4}">
                <adec:decorative xmlns=""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 xmlns:a16="http://schemas.microsoft.com/office/drawing/2014/main" id="{4F7706BE-EF2E-459C-8778-01DDD354C634}"/>
              </a:ext>
            </a:extLst>
          </p:cNvPr>
          <p:cNvSpPr>
            <a:spLocks noGrp="1"/>
          </p:cNvSpPr>
          <p:nvPr>
            <p:ph type="title"/>
          </p:nvPr>
        </p:nvSpPr>
        <p:spPr>
          <a:xfrm>
            <a:off x="702365" y="2486902"/>
            <a:ext cx="10787270" cy="830649"/>
          </a:xfrm>
        </p:spPr>
        <p:txBody>
          <a:bodyPr>
            <a:normAutofit fontScale="90000"/>
          </a:bodyPr>
          <a:lstStyle/>
          <a:p>
            <a:r>
              <a:rPr lang="en-US" dirty="0" smtClean="0">
                <a:solidFill>
                  <a:schemeClr val="bg1"/>
                </a:solidFill>
              </a:rPr>
              <a:t>Warehouse inventory management system(WIMS)</a:t>
            </a:r>
            <a:endParaRPr lang="en-US" dirty="0">
              <a:solidFill>
                <a:schemeClr val="bg1"/>
              </a:solidFill>
            </a:endParaRPr>
          </a:p>
        </p:txBody>
      </p:sp>
      <p:sp>
        <p:nvSpPr>
          <p:cNvPr id="7" name="Text Placeholder 6">
            <a:extLst>
              <a:ext uri="{FF2B5EF4-FFF2-40B4-BE49-F238E27FC236}">
                <a16:creationId xmlns="" xmlns:a16="http://schemas.microsoft.com/office/drawing/2014/main" id="{5D865526-EC39-4780-A2A8-274A80A5C19B}"/>
              </a:ext>
            </a:extLst>
          </p:cNvPr>
          <p:cNvSpPr>
            <a:spLocks noGrp="1"/>
          </p:cNvSpPr>
          <p:nvPr>
            <p:ph type="body" idx="1"/>
          </p:nvPr>
        </p:nvSpPr>
        <p:spPr>
          <a:xfrm>
            <a:off x="2246242" y="4601816"/>
            <a:ext cx="7633253" cy="2186609"/>
          </a:xfrm>
        </p:spPr>
        <p:txBody>
          <a:bodyPr anchor="t">
            <a:normAutofit/>
          </a:bodyPr>
          <a:lstStyle/>
          <a:p>
            <a:r>
              <a:rPr lang="en-US" dirty="0" smtClean="0"/>
              <a:t>Craig</a:t>
            </a:r>
          </a:p>
          <a:p>
            <a:r>
              <a:rPr lang="en-US" dirty="0" smtClean="0"/>
              <a:t>Derek</a:t>
            </a:r>
          </a:p>
          <a:p>
            <a:r>
              <a:rPr lang="en-US" dirty="0" smtClean="0"/>
              <a:t>Humberto</a:t>
            </a:r>
          </a:p>
          <a:p>
            <a:r>
              <a:rPr lang="en-US" dirty="0" smtClean="0"/>
              <a:t>Jose A. Otero Perez</a:t>
            </a:r>
          </a:p>
        </p:txBody>
      </p:sp>
    </p:spTree>
    <p:extLst>
      <p:ext uri="{BB962C8B-B14F-4D97-AF65-F5344CB8AC3E}">
        <p14:creationId xmlns:p14="http://schemas.microsoft.com/office/powerpoint/2010/main" val="11020454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CREATE AND UPDATE </a:t>
            </a:r>
            <a:r>
              <a:rPr lang="en-US" u="sng" dirty="0" smtClean="0"/>
              <a:t>item</a:t>
            </a:r>
            <a:r>
              <a:rPr lang="en-US" dirty="0" smtClean="0"/>
              <a:t/>
            </a:r>
            <a:br>
              <a:rPr lang="en-US" dirty="0" smtClean="0"/>
            </a:br>
            <a:r>
              <a:rPr lang="en-US" dirty="0" smtClean="0"/>
              <a:t>CLASS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10</a:t>
            </a:fld>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12825"/>
          <a:stretch/>
        </p:blipFill>
        <p:spPr>
          <a:xfrm>
            <a:off x="1629655" y="1196647"/>
            <a:ext cx="8957065" cy="5661353"/>
          </a:xfrm>
          <a:prstGeom prst="rect">
            <a:avLst/>
          </a:prstGeom>
        </p:spPr>
      </p:pic>
    </p:spTree>
    <p:extLst>
      <p:ext uri="{BB962C8B-B14F-4D97-AF65-F5344CB8AC3E}">
        <p14:creationId xmlns:p14="http://schemas.microsoft.com/office/powerpoint/2010/main" val="39059118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SUBMIT ORDER</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386673"/>
            <a:ext cx="4018722" cy="5106203"/>
          </a:xfrm>
        </p:spPr>
        <p:txBody>
          <a:bodyPr>
            <a:normAutofit/>
          </a:bodyPr>
          <a:lstStyle/>
          <a:p>
            <a:pPr marL="0" indent="0">
              <a:buNone/>
            </a:pPr>
            <a:r>
              <a:rPr lang="en-US" sz="1500" dirty="0" smtClean="0"/>
              <a:t>Customers </a:t>
            </a:r>
            <a:r>
              <a:rPr lang="en-US" sz="1500" dirty="0"/>
              <a:t>should </a:t>
            </a:r>
            <a:r>
              <a:rPr lang="en-US" sz="1500" dirty="0" smtClean="0"/>
              <a:t>be able to submit new orders through the system. </a:t>
            </a:r>
            <a:endParaRPr lang="en-US" sz="1500" dirty="0"/>
          </a:p>
          <a:p>
            <a:r>
              <a:rPr lang="en-US" sz="1500" dirty="0" smtClean="0"/>
              <a:t>The </a:t>
            </a:r>
            <a:r>
              <a:rPr lang="en-US" sz="1500" dirty="0"/>
              <a:t>system </a:t>
            </a:r>
            <a:r>
              <a:rPr lang="en-US" sz="1500" b="1" dirty="0"/>
              <a:t>shall</a:t>
            </a:r>
            <a:r>
              <a:rPr lang="en-US" sz="1500" dirty="0"/>
              <a:t> provide an intuitive interface for customers to select items, specify quantities, enter shipping information, and confirm orders</a:t>
            </a:r>
            <a:r>
              <a:rPr lang="en-US" sz="1500" dirty="0" smtClean="0"/>
              <a:t>.</a:t>
            </a:r>
            <a:endParaRPr lang="en-US" sz="1500" dirty="0"/>
          </a:p>
          <a:p>
            <a:r>
              <a:rPr lang="en-US" sz="1500" dirty="0" smtClean="0"/>
              <a:t>The </a:t>
            </a:r>
            <a:r>
              <a:rPr lang="en-US" sz="1500" dirty="0"/>
              <a:t>system </a:t>
            </a:r>
            <a:r>
              <a:rPr lang="en-US" sz="1500" b="1" dirty="0"/>
              <a:t>shall</a:t>
            </a:r>
            <a:r>
              <a:rPr lang="en-US" sz="1500" dirty="0"/>
              <a:t> integrate with the product catalog to display up-to-date information on product availability, prices, and </a:t>
            </a:r>
            <a:r>
              <a:rPr lang="en-US" sz="1500" dirty="0" smtClean="0"/>
              <a:t>descriptions.</a:t>
            </a:r>
          </a:p>
          <a:p>
            <a:r>
              <a:rPr lang="en-US" sz="1500" dirty="0" smtClean="0"/>
              <a:t>The </a:t>
            </a:r>
            <a:r>
              <a:rPr lang="en-US" sz="1500" dirty="0"/>
              <a:t>system </a:t>
            </a:r>
            <a:r>
              <a:rPr lang="en-US" sz="1500" b="1" dirty="0"/>
              <a:t>shall</a:t>
            </a:r>
            <a:r>
              <a:rPr lang="en-US" sz="1500" dirty="0"/>
              <a:t> perform validation checks on order details to ensure accuracy and </a:t>
            </a:r>
            <a:r>
              <a:rPr lang="en-US" sz="1500" dirty="0" smtClean="0"/>
              <a:t>completeness.</a:t>
            </a:r>
          </a:p>
          <a:p>
            <a:r>
              <a:rPr lang="en-US" sz="1500" dirty="0" smtClean="0"/>
              <a:t>The </a:t>
            </a:r>
            <a:r>
              <a:rPr lang="en-US" sz="1500" dirty="0"/>
              <a:t>system </a:t>
            </a:r>
            <a:r>
              <a:rPr lang="en-US" sz="1500" b="1" dirty="0"/>
              <a:t>shall</a:t>
            </a:r>
            <a:r>
              <a:rPr lang="en-US" sz="1500" dirty="0"/>
              <a:t> ensure secure transmission of customer information during the order process.</a:t>
            </a:r>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11</a:t>
            </a:fld>
            <a:endParaRPr lang="en-US" dirty="0"/>
          </a:p>
        </p:txBody>
      </p:sp>
    </p:spTree>
    <p:extLst>
      <p:ext uri="{BB962C8B-B14F-4D97-AF65-F5344CB8AC3E}">
        <p14:creationId xmlns:p14="http://schemas.microsoft.com/office/powerpoint/2010/main" val="42900136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PROCESS ORDER</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386673"/>
            <a:ext cx="4018722" cy="5106203"/>
          </a:xfrm>
        </p:spPr>
        <p:txBody>
          <a:bodyPr>
            <a:normAutofit/>
          </a:bodyPr>
          <a:lstStyle/>
          <a:p>
            <a:pPr marL="0" indent="0">
              <a:buNone/>
            </a:pPr>
            <a:r>
              <a:rPr lang="en-US" sz="1500" dirty="0"/>
              <a:t>Users shall be able to view and manage order details, including items, quantities, and shipping information</a:t>
            </a:r>
            <a:r>
              <a:rPr lang="en-US" sz="1500" dirty="0" smtClean="0"/>
              <a:t>.</a:t>
            </a:r>
          </a:p>
          <a:p>
            <a:r>
              <a:rPr lang="en-US" sz="1500" dirty="0" smtClean="0"/>
              <a:t>The </a:t>
            </a:r>
            <a:r>
              <a:rPr lang="en-US" sz="1500" dirty="0"/>
              <a:t>system </a:t>
            </a:r>
            <a:r>
              <a:rPr lang="en-US" sz="1500" b="1" dirty="0"/>
              <a:t>shall</a:t>
            </a:r>
            <a:r>
              <a:rPr lang="en-US" sz="1500" dirty="0"/>
              <a:t> provide authorized users with the ability to view detailed information about orders, including items, quantities, prices, and shipping </a:t>
            </a:r>
            <a:r>
              <a:rPr lang="en-US" sz="1500" dirty="0" smtClean="0"/>
              <a:t>information.</a:t>
            </a:r>
          </a:p>
          <a:p>
            <a:r>
              <a:rPr lang="en-US" sz="1500" dirty="0" smtClean="0"/>
              <a:t>The </a:t>
            </a:r>
            <a:r>
              <a:rPr lang="en-US" sz="1500" dirty="0"/>
              <a:t>system </a:t>
            </a:r>
            <a:r>
              <a:rPr lang="en-US" sz="1500" b="1" dirty="0"/>
              <a:t>shall</a:t>
            </a:r>
            <a:r>
              <a:rPr lang="en-US" sz="1500" dirty="0"/>
              <a:t> provide authorized users with the ability to modify order details, subject to constraints such as order status and inventory </a:t>
            </a:r>
            <a:r>
              <a:rPr lang="en-US" sz="1500" dirty="0" smtClean="0"/>
              <a:t>availability.</a:t>
            </a:r>
          </a:p>
          <a:p>
            <a:r>
              <a:rPr lang="en-US" sz="1500" dirty="0" smtClean="0"/>
              <a:t>The system </a:t>
            </a:r>
            <a:r>
              <a:rPr lang="en-US" sz="1500" b="1" dirty="0"/>
              <a:t>shall</a:t>
            </a:r>
            <a:r>
              <a:rPr lang="en-US" sz="1500" dirty="0"/>
              <a:t> implement access controls to ensure that only authorized users can view or manage specific order details.</a:t>
            </a:r>
          </a:p>
          <a:p>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12</a:t>
            </a:fld>
            <a:endParaRPr lang="en-US" dirty="0"/>
          </a:p>
        </p:txBody>
      </p:sp>
    </p:spTree>
    <p:extLst>
      <p:ext uri="{BB962C8B-B14F-4D97-AF65-F5344CB8AC3E}">
        <p14:creationId xmlns:p14="http://schemas.microsoft.com/office/powerpoint/2010/main" val="18533045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ORDER MANAGEMENT</a:t>
            </a:r>
            <a:r>
              <a:rPr lang="en-US" dirty="0" smtClean="0"/>
              <a:t/>
            </a:r>
            <a:br>
              <a:rPr lang="en-US" dirty="0" smtClean="0"/>
            </a:br>
            <a:r>
              <a:rPr lang="en-US" dirty="0" smtClean="0"/>
              <a:t>USE CASE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13</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9010" y="1972585"/>
            <a:ext cx="10545724" cy="4081815"/>
          </a:xfrm>
          <a:prstGeom prst="rect">
            <a:avLst/>
          </a:prstGeom>
        </p:spPr>
      </p:pic>
    </p:spTree>
    <p:extLst>
      <p:ext uri="{BB962C8B-B14F-4D97-AF65-F5344CB8AC3E}">
        <p14:creationId xmlns:p14="http://schemas.microsoft.com/office/powerpoint/2010/main" val="42673524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ORDER MANAGEMENT</a:t>
            </a:r>
            <a:r>
              <a:rPr lang="en-US" dirty="0" smtClean="0"/>
              <a:t/>
            </a:r>
            <a:br>
              <a:rPr lang="en-US" dirty="0" smtClean="0"/>
            </a:br>
            <a:r>
              <a:rPr lang="en-US" dirty="0" smtClean="0"/>
              <a:t>CLASS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14</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3363" y="1135314"/>
            <a:ext cx="6165273" cy="5698114"/>
          </a:xfrm>
          <a:prstGeom prst="rect">
            <a:avLst/>
          </a:prstGeom>
        </p:spPr>
      </p:pic>
    </p:spTree>
    <p:extLst>
      <p:ext uri="{BB962C8B-B14F-4D97-AF65-F5344CB8AC3E}">
        <p14:creationId xmlns:p14="http://schemas.microsoft.com/office/powerpoint/2010/main" val="32482922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Order Picking</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426865"/>
            <a:ext cx="4018722" cy="5431135"/>
          </a:xfrm>
        </p:spPr>
        <p:txBody>
          <a:bodyPr>
            <a:normAutofit fontScale="85000" lnSpcReduction="20000"/>
          </a:bodyPr>
          <a:lstStyle/>
          <a:p>
            <a:pPr marL="0" indent="0">
              <a:buNone/>
            </a:pPr>
            <a:r>
              <a:rPr lang="en-US" sz="1500" dirty="0" smtClean="0"/>
              <a:t>The user should access a list of order that are ready for the picking process and update each order with the picked quantity.</a:t>
            </a:r>
            <a:endParaRPr lang="en-US" sz="1500" dirty="0" smtClean="0"/>
          </a:p>
          <a:p>
            <a:r>
              <a:rPr lang="en-US" sz="1500" dirty="0" smtClean="0"/>
              <a:t>The </a:t>
            </a:r>
            <a:r>
              <a:rPr lang="en-US" sz="1500" dirty="0"/>
              <a:t>system </a:t>
            </a:r>
            <a:r>
              <a:rPr lang="en-US" sz="1500" b="1" dirty="0"/>
              <a:t>shall</a:t>
            </a:r>
            <a:r>
              <a:rPr lang="en-US" sz="1500" dirty="0"/>
              <a:t> allow the user to navigate a queue of orders that are ready to be picked</a:t>
            </a:r>
          </a:p>
          <a:p>
            <a:r>
              <a:rPr lang="en-US" sz="1500" dirty="0"/>
              <a:t>The system </a:t>
            </a:r>
            <a:r>
              <a:rPr lang="en-US" sz="1500" b="1" dirty="0"/>
              <a:t>shall</a:t>
            </a:r>
            <a:r>
              <a:rPr lang="en-US" sz="1500" dirty="0" smtClean="0"/>
              <a:t> </a:t>
            </a:r>
            <a:r>
              <a:rPr lang="en-US" sz="1500" dirty="0"/>
              <a:t>maintain orders on the picking queue until a user selects an order for processing</a:t>
            </a:r>
          </a:p>
          <a:p>
            <a:r>
              <a:rPr lang="en-US" sz="1500" dirty="0"/>
              <a:t>The system </a:t>
            </a:r>
            <a:r>
              <a:rPr lang="en-US" sz="1500" b="1" dirty="0"/>
              <a:t>shall</a:t>
            </a:r>
            <a:r>
              <a:rPr lang="en-US" sz="1500" dirty="0" smtClean="0"/>
              <a:t> </a:t>
            </a:r>
            <a:r>
              <a:rPr lang="en-US" sz="1500" dirty="0"/>
              <a:t>have a form to display the order's item name, description, location, and required quantity</a:t>
            </a:r>
          </a:p>
          <a:p>
            <a:r>
              <a:rPr lang="en-US" sz="1500" dirty="0"/>
              <a:t>The system </a:t>
            </a:r>
            <a:r>
              <a:rPr lang="en-US" sz="1500" b="1" dirty="0"/>
              <a:t>shall</a:t>
            </a:r>
            <a:r>
              <a:rPr lang="en-US" sz="1500" dirty="0" smtClean="0"/>
              <a:t> </a:t>
            </a:r>
            <a:r>
              <a:rPr lang="en-US" sz="1500" dirty="0"/>
              <a:t>allow the user to input the picked quantity for each item and update the order once picking is completed with the requested </a:t>
            </a:r>
            <a:r>
              <a:rPr lang="en-US" sz="1500" dirty="0" smtClean="0"/>
              <a:t>quantity </a:t>
            </a:r>
            <a:r>
              <a:rPr lang="en-US" sz="1500" dirty="0"/>
              <a:t>vs the picked quantity</a:t>
            </a:r>
          </a:p>
          <a:p>
            <a:r>
              <a:rPr lang="en-US" sz="1500" dirty="0"/>
              <a:t>The system </a:t>
            </a:r>
            <a:r>
              <a:rPr lang="en-US" sz="1500" b="1" dirty="0"/>
              <a:t>should</a:t>
            </a:r>
            <a:r>
              <a:rPr lang="en-US" sz="1500" dirty="0"/>
              <a:t> update the order status once picking has started and completed</a:t>
            </a:r>
          </a:p>
          <a:p>
            <a:r>
              <a:rPr lang="en-US" sz="1500" dirty="0"/>
              <a:t>The system </a:t>
            </a:r>
            <a:r>
              <a:rPr lang="en-US" sz="1500" b="1" dirty="0"/>
              <a:t>should</a:t>
            </a:r>
            <a:r>
              <a:rPr lang="en-US" sz="1500" dirty="0"/>
              <a:t> be integrated with an email service and send an email to the customer with each order status update</a:t>
            </a:r>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15</a:t>
            </a:fld>
            <a:endParaRPr lang="en-US" dirty="0"/>
          </a:p>
        </p:txBody>
      </p:sp>
    </p:spTree>
    <p:extLst>
      <p:ext uri="{BB962C8B-B14F-4D97-AF65-F5344CB8AC3E}">
        <p14:creationId xmlns:p14="http://schemas.microsoft.com/office/powerpoint/2010/main" val="21138824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ORDER SHIPPING</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386673"/>
            <a:ext cx="4018722" cy="5106203"/>
          </a:xfrm>
        </p:spPr>
        <p:txBody>
          <a:bodyPr>
            <a:normAutofit fontScale="92500" lnSpcReduction="10000"/>
          </a:bodyPr>
          <a:lstStyle/>
          <a:p>
            <a:pPr marL="0" indent="0">
              <a:buNone/>
            </a:pPr>
            <a:r>
              <a:rPr lang="en-US" sz="1500" dirty="0" smtClean="0"/>
              <a:t>The </a:t>
            </a:r>
            <a:r>
              <a:rPr lang="en-US" sz="1500" dirty="0"/>
              <a:t>user </a:t>
            </a:r>
            <a:r>
              <a:rPr lang="en-US" sz="1500" dirty="0" smtClean="0"/>
              <a:t>should </a:t>
            </a:r>
            <a:r>
              <a:rPr lang="en-US" sz="1500" dirty="0"/>
              <a:t>be able to </a:t>
            </a:r>
            <a:r>
              <a:rPr lang="en-US" sz="1500" dirty="0" smtClean="0"/>
              <a:t>update order shipping information and generate shipping labels</a:t>
            </a:r>
            <a:endParaRPr lang="en-US" sz="1500" dirty="0"/>
          </a:p>
          <a:p>
            <a:r>
              <a:rPr lang="en-US" sz="1500" dirty="0"/>
              <a:t>The system </a:t>
            </a:r>
            <a:r>
              <a:rPr lang="en-US" sz="1500" b="1" dirty="0"/>
              <a:t>shall</a:t>
            </a:r>
            <a:r>
              <a:rPr lang="en-US" sz="1500" dirty="0"/>
              <a:t> </a:t>
            </a:r>
            <a:r>
              <a:rPr lang="en-US" sz="1500" dirty="0" smtClean="0"/>
              <a:t>auto populate the customer details based on the selected customer by the user</a:t>
            </a:r>
            <a:endParaRPr lang="en-US" sz="1500" dirty="0"/>
          </a:p>
          <a:p>
            <a:r>
              <a:rPr lang="en-US" sz="1500" dirty="0"/>
              <a:t>The system </a:t>
            </a:r>
            <a:r>
              <a:rPr lang="en-US" sz="1500" b="1" dirty="0"/>
              <a:t>shall</a:t>
            </a:r>
            <a:r>
              <a:rPr lang="en-US" sz="1500" dirty="0"/>
              <a:t> have a form where the user can enter the order shipping information</a:t>
            </a:r>
          </a:p>
          <a:p>
            <a:r>
              <a:rPr lang="en-US" sz="1500" dirty="0" smtClean="0"/>
              <a:t>The </a:t>
            </a:r>
            <a:r>
              <a:rPr lang="en-US" sz="1500" dirty="0"/>
              <a:t>system </a:t>
            </a:r>
            <a:r>
              <a:rPr lang="en-US" sz="1500" b="1" dirty="0"/>
              <a:t>shall</a:t>
            </a:r>
            <a:r>
              <a:rPr lang="en-US" sz="1500" dirty="0"/>
              <a:t> be able to </a:t>
            </a:r>
            <a:r>
              <a:rPr lang="en-US" sz="1500" dirty="0" smtClean="0"/>
              <a:t>generate a printable format of </a:t>
            </a:r>
            <a:r>
              <a:rPr lang="en-US" sz="1500" dirty="0"/>
              <a:t>the shipping </a:t>
            </a:r>
            <a:r>
              <a:rPr lang="en-US" sz="1500" dirty="0" smtClean="0"/>
              <a:t>label</a:t>
            </a:r>
          </a:p>
          <a:p>
            <a:r>
              <a:rPr lang="en-US" sz="1500" dirty="0" smtClean="0"/>
              <a:t>The system </a:t>
            </a:r>
            <a:r>
              <a:rPr lang="en-US" sz="1500" b="1" dirty="0" smtClean="0"/>
              <a:t>should</a:t>
            </a:r>
            <a:r>
              <a:rPr lang="en-US" sz="1500" dirty="0" smtClean="0"/>
              <a:t> validate user manual input for preset format, such as phone number (no special characters), and  valid email address (include “@” and “.com”).</a:t>
            </a:r>
            <a:endParaRPr lang="en-US" sz="1500" dirty="0" smtClean="0"/>
          </a:p>
          <a:p>
            <a:r>
              <a:rPr lang="en-US" sz="1500" dirty="0" smtClean="0"/>
              <a:t>The </a:t>
            </a:r>
            <a:r>
              <a:rPr lang="en-US" sz="1500" dirty="0"/>
              <a:t>system </a:t>
            </a:r>
            <a:r>
              <a:rPr lang="en-US" sz="1500" b="1" dirty="0" smtClean="0"/>
              <a:t>should</a:t>
            </a:r>
            <a:r>
              <a:rPr lang="en-US" sz="1500" dirty="0" smtClean="0"/>
              <a:t> </a:t>
            </a:r>
            <a:r>
              <a:rPr lang="en-US" sz="1500" dirty="0"/>
              <a:t>be integrated </a:t>
            </a:r>
            <a:r>
              <a:rPr lang="en-US" sz="1500" dirty="0" smtClean="0"/>
              <a:t>with an email service capability </a:t>
            </a:r>
            <a:r>
              <a:rPr lang="en-US" sz="1500" dirty="0"/>
              <a:t>to send </a:t>
            </a:r>
            <a:r>
              <a:rPr lang="en-US" sz="1500" dirty="0" smtClean="0"/>
              <a:t>an order update notification to </a:t>
            </a:r>
            <a:r>
              <a:rPr lang="en-US" sz="1500" dirty="0"/>
              <a:t>the </a:t>
            </a:r>
            <a:r>
              <a:rPr lang="en-US" sz="1500" dirty="0" smtClean="0"/>
              <a:t>customer</a:t>
            </a:r>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16</a:t>
            </a:fld>
            <a:endParaRPr lang="en-US" dirty="0"/>
          </a:p>
        </p:txBody>
      </p:sp>
    </p:spTree>
    <p:extLst>
      <p:ext uri="{BB962C8B-B14F-4D97-AF65-F5344CB8AC3E}">
        <p14:creationId xmlns:p14="http://schemas.microsoft.com/office/powerpoint/2010/main" val="34931943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Order picking and shipping</a:t>
            </a:r>
            <a:r>
              <a:rPr lang="en-US" dirty="0" smtClean="0"/>
              <a:t/>
            </a:r>
            <a:br>
              <a:rPr lang="en-US" dirty="0" smtClean="0"/>
            </a:br>
            <a:r>
              <a:rPr lang="en-US" dirty="0" smtClean="0"/>
              <a:t>USE CASE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17</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8889" r="5703" b="22667"/>
          <a:stretch/>
        </p:blipFill>
        <p:spPr>
          <a:xfrm>
            <a:off x="2319020" y="1350428"/>
            <a:ext cx="7553960" cy="5483000"/>
          </a:xfrm>
          <a:prstGeom prst="rect">
            <a:avLst/>
          </a:prstGeom>
        </p:spPr>
      </p:pic>
    </p:spTree>
    <p:extLst>
      <p:ext uri="{BB962C8B-B14F-4D97-AF65-F5344CB8AC3E}">
        <p14:creationId xmlns:p14="http://schemas.microsoft.com/office/powerpoint/2010/main" val="354751164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Order picking and shipping</a:t>
            </a:r>
            <a:r>
              <a:rPr lang="en-US" dirty="0" smtClean="0"/>
              <a:t/>
            </a:r>
            <a:br>
              <a:rPr lang="en-US" dirty="0" smtClean="0"/>
            </a:br>
            <a:r>
              <a:rPr lang="en-US" dirty="0" smtClean="0"/>
              <a:t>CLASS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18</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27999" r="15926" b="18667"/>
          <a:stretch/>
        </p:blipFill>
        <p:spPr>
          <a:xfrm>
            <a:off x="2020150" y="1297181"/>
            <a:ext cx="8151699" cy="5171122"/>
          </a:xfrm>
          <a:prstGeom prst="rect">
            <a:avLst/>
          </a:prstGeom>
        </p:spPr>
      </p:pic>
    </p:spTree>
    <p:extLst>
      <p:ext uri="{BB962C8B-B14F-4D97-AF65-F5344CB8AC3E}">
        <p14:creationId xmlns:p14="http://schemas.microsoft.com/office/powerpoint/2010/main" val="6479155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Inventory Management</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426866"/>
            <a:ext cx="4018722" cy="5406562"/>
          </a:xfrm>
        </p:spPr>
        <p:txBody>
          <a:bodyPr>
            <a:normAutofit lnSpcReduction="10000"/>
          </a:bodyPr>
          <a:lstStyle/>
          <a:p>
            <a:pPr marL="0" indent="0">
              <a:buNone/>
            </a:pPr>
            <a:r>
              <a:rPr lang="en-US" sz="1500" dirty="0" smtClean="0"/>
              <a:t>Users </a:t>
            </a:r>
            <a:r>
              <a:rPr lang="en-US" sz="1500" dirty="0"/>
              <a:t>should </a:t>
            </a:r>
            <a:r>
              <a:rPr lang="en-US" sz="1500" dirty="0" smtClean="0"/>
              <a:t>be able to </a:t>
            </a:r>
            <a:r>
              <a:rPr lang="en-US" sz="1500" dirty="0"/>
              <a:t>view the current inventory levels of all products. Users should be able to search for specific products by name, category, or </a:t>
            </a:r>
            <a:r>
              <a:rPr lang="en-US" sz="1500" dirty="0" smtClean="0"/>
              <a:t>item id.</a:t>
            </a:r>
            <a:endParaRPr lang="en-US" sz="1500" dirty="0"/>
          </a:p>
          <a:p>
            <a:r>
              <a:rPr lang="en-US" sz="1500" dirty="0" smtClean="0"/>
              <a:t>The </a:t>
            </a:r>
            <a:r>
              <a:rPr lang="en-US" sz="1500" dirty="0"/>
              <a:t>system </a:t>
            </a:r>
            <a:r>
              <a:rPr lang="en-US" sz="1500" b="1" dirty="0"/>
              <a:t>shall</a:t>
            </a:r>
            <a:r>
              <a:rPr lang="en-US" sz="1500" dirty="0"/>
              <a:t> maintain accurate records of inventory items, including names, descriptions, quantities, and re-order points.</a:t>
            </a:r>
          </a:p>
          <a:p>
            <a:r>
              <a:rPr lang="en-US" sz="1500" dirty="0" smtClean="0"/>
              <a:t>The system </a:t>
            </a:r>
            <a:r>
              <a:rPr lang="en-US" sz="1500" b="1" dirty="0" smtClean="0"/>
              <a:t>shall</a:t>
            </a:r>
            <a:r>
              <a:rPr lang="en-US" sz="1500" dirty="0" smtClean="0"/>
              <a:t> allow users </a:t>
            </a:r>
            <a:r>
              <a:rPr lang="en-US" sz="1500" dirty="0"/>
              <a:t>with appropriate permissions </a:t>
            </a:r>
            <a:r>
              <a:rPr lang="en-US" sz="1500" dirty="0" smtClean="0"/>
              <a:t>to </a:t>
            </a:r>
            <a:r>
              <a:rPr lang="en-US" sz="1500" dirty="0"/>
              <a:t>add, edit, or remove inventory items.</a:t>
            </a:r>
          </a:p>
          <a:p>
            <a:r>
              <a:rPr lang="en-US" sz="1500" dirty="0" smtClean="0"/>
              <a:t>The </a:t>
            </a:r>
            <a:r>
              <a:rPr lang="en-US" sz="1500" dirty="0"/>
              <a:t>system </a:t>
            </a:r>
            <a:r>
              <a:rPr lang="en-US" sz="1500" b="1" dirty="0" smtClean="0"/>
              <a:t>should</a:t>
            </a:r>
            <a:r>
              <a:rPr lang="en-US" sz="1500" dirty="0" smtClean="0"/>
              <a:t> </a:t>
            </a:r>
            <a:r>
              <a:rPr lang="en-US" sz="1500" dirty="0"/>
              <a:t>generate alerts when inventory items fall below their re-order points</a:t>
            </a:r>
            <a:r>
              <a:rPr lang="en-US" sz="1500" dirty="0" smtClean="0"/>
              <a:t>.</a:t>
            </a:r>
          </a:p>
          <a:p>
            <a:r>
              <a:rPr lang="en-US" sz="1500" dirty="0"/>
              <a:t>The system </a:t>
            </a:r>
            <a:r>
              <a:rPr lang="en-US" sz="1500" b="1" dirty="0"/>
              <a:t>should</a:t>
            </a:r>
            <a:r>
              <a:rPr lang="en-US" sz="1500" dirty="0"/>
              <a:t> be integrated with an email service capability to send </a:t>
            </a:r>
            <a:r>
              <a:rPr lang="en-US" sz="1500" dirty="0" smtClean="0"/>
              <a:t>low inventory alerts to selected users and clients</a:t>
            </a:r>
            <a:endParaRPr lang="en-US" sz="1500" dirty="0"/>
          </a:p>
          <a:p>
            <a:endParaRPr lang="en-US" sz="1500" dirty="0"/>
          </a:p>
          <a:p>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19</a:t>
            </a:fld>
            <a:endParaRPr lang="en-US" dirty="0"/>
          </a:p>
        </p:txBody>
      </p:sp>
    </p:spTree>
    <p:extLst>
      <p:ext uri="{BB962C8B-B14F-4D97-AF65-F5344CB8AC3E}">
        <p14:creationId xmlns:p14="http://schemas.microsoft.com/office/powerpoint/2010/main" val="13505014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1D24B42B-925B-494C-A986-BD85E8117E1E}"/>
              </a:ext>
            </a:extLst>
          </p:cNvPr>
          <p:cNvSpPr>
            <a:spLocks noGrp="1"/>
          </p:cNvSpPr>
          <p:nvPr>
            <p:ph type="title"/>
          </p:nvPr>
        </p:nvSpPr>
        <p:spPr>
          <a:xfrm>
            <a:off x="6096000" y="2520779"/>
            <a:ext cx="5251450" cy="1661297"/>
          </a:xfrm>
        </p:spPr>
        <p:txBody>
          <a:bodyPr>
            <a:normAutofit fontScale="90000"/>
          </a:bodyPr>
          <a:lstStyle/>
          <a:p>
            <a:r>
              <a:rPr lang="en-US" dirty="0" smtClean="0"/>
              <a:t>Introduction</a:t>
            </a:r>
            <a:endParaRPr lang="en-US" dirty="0"/>
          </a:p>
        </p:txBody>
      </p:sp>
      <p:sp>
        <p:nvSpPr>
          <p:cNvPr id="2094" name="Slide Number Placeholder 2093">
            <a:extLst>
              <a:ext uri="{FF2B5EF4-FFF2-40B4-BE49-F238E27FC236}">
                <a16:creationId xmlns=""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35785031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Inventory audits</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426866"/>
            <a:ext cx="4018722" cy="5406562"/>
          </a:xfrm>
        </p:spPr>
        <p:txBody>
          <a:bodyPr>
            <a:normAutofit fontScale="77500" lnSpcReduction="20000"/>
          </a:bodyPr>
          <a:lstStyle/>
          <a:p>
            <a:pPr marL="0" indent="0">
              <a:buNone/>
            </a:pPr>
            <a:r>
              <a:rPr lang="en-US" sz="1500" dirty="0" smtClean="0"/>
              <a:t>Users should </a:t>
            </a:r>
            <a:r>
              <a:rPr lang="en-US" sz="1500" dirty="0"/>
              <a:t>be able to initiate and schedule cyclic inventory </a:t>
            </a:r>
            <a:r>
              <a:rPr lang="en-US" sz="1500" dirty="0" smtClean="0"/>
              <a:t>audits and generate </a:t>
            </a:r>
            <a:r>
              <a:rPr lang="en-US" sz="1500" dirty="0"/>
              <a:t>a</a:t>
            </a:r>
            <a:r>
              <a:rPr lang="en-US" sz="1500" dirty="0" smtClean="0"/>
              <a:t>udit </a:t>
            </a:r>
            <a:r>
              <a:rPr lang="en-US" sz="1500" dirty="0"/>
              <a:t>reports </a:t>
            </a:r>
            <a:r>
              <a:rPr lang="en-US" sz="1500" dirty="0" smtClean="0"/>
              <a:t>with details of any </a:t>
            </a:r>
            <a:r>
              <a:rPr lang="en-US" sz="1500" dirty="0"/>
              <a:t>discrepancies between recorded and counted quantities. Users </a:t>
            </a:r>
            <a:r>
              <a:rPr lang="en-US" sz="1500" dirty="0" smtClean="0"/>
              <a:t>should </a:t>
            </a:r>
            <a:r>
              <a:rPr lang="en-US" sz="1500" dirty="0"/>
              <a:t>be able to </a:t>
            </a:r>
            <a:r>
              <a:rPr lang="en-US" sz="1500" dirty="0" smtClean="0"/>
              <a:t>reconcile physical </a:t>
            </a:r>
            <a:r>
              <a:rPr lang="en-US" sz="1500" dirty="0"/>
              <a:t>counts with recorded inventory.</a:t>
            </a:r>
          </a:p>
          <a:p>
            <a:r>
              <a:rPr lang="en-US" sz="1500" dirty="0" smtClean="0"/>
              <a:t>The </a:t>
            </a:r>
            <a:r>
              <a:rPr lang="en-US" sz="1500" dirty="0"/>
              <a:t>system </a:t>
            </a:r>
            <a:r>
              <a:rPr lang="en-US" sz="1500" b="1" dirty="0"/>
              <a:t>shall</a:t>
            </a:r>
            <a:r>
              <a:rPr lang="en-US" sz="1500" dirty="0"/>
              <a:t> allow authorized users to schedule or initiate inventory audits for a selected client </a:t>
            </a:r>
            <a:r>
              <a:rPr lang="en-US" sz="1500"/>
              <a:t>and </a:t>
            </a:r>
            <a:r>
              <a:rPr lang="en-US" sz="1500" smtClean="0"/>
              <a:t>its </a:t>
            </a:r>
            <a:r>
              <a:rPr lang="en-US" sz="1500" dirty="0"/>
              <a:t>inventory based on percentage, item type or item value.</a:t>
            </a:r>
          </a:p>
          <a:p>
            <a:r>
              <a:rPr lang="en-US" sz="1500" dirty="0"/>
              <a:t>The system </a:t>
            </a:r>
            <a:r>
              <a:rPr lang="en-US" sz="1500" b="1" dirty="0"/>
              <a:t>shall</a:t>
            </a:r>
            <a:r>
              <a:rPr lang="en-US" sz="1500" dirty="0" smtClean="0"/>
              <a:t> </a:t>
            </a:r>
            <a:r>
              <a:rPr lang="en-US" sz="1500" dirty="0"/>
              <a:t>generate an operational pause for the selected client until the inventory audit is completed.</a:t>
            </a:r>
          </a:p>
          <a:p>
            <a:r>
              <a:rPr lang="en-US" sz="1500" dirty="0"/>
              <a:t>The system </a:t>
            </a:r>
            <a:r>
              <a:rPr lang="en-US" sz="1500" b="1" dirty="0"/>
              <a:t>shall</a:t>
            </a:r>
            <a:r>
              <a:rPr lang="en-US" sz="1500" dirty="0" smtClean="0"/>
              <a:t> </a:t>
            </a:r>
            <a:r>
              <a:rPr lang="en-US" sz="1500" dirty="0"/>
              <a:t>provide users with the list of the selected item with the item name, description and location.</a:t>
            </a:r>
          </a:p>
          <a:p>
            <a:r>
              <a:rPr lang="en-US" sz="1500" dirty="0"/>
              <a:t>The system </a:t>
            </a:r>
            <a:r>
              <a:rPr lang="en-US" sz="1500" b="1" dirty="0"/>
              <a:t>shall</a:t>
            </a:r>
            <a:r>
              <a:rPr lang="en-US" sz="1500" dirty="0" smtClean="0"/>
              <a:t> </a:t>
            </a:r>
            <a:r>
              <a:rPr lang="en-US" sz="1500" dirty="0"/>
              <a:t>allow the user to input the </a:t>
            </a:r>
            <a:r>
              <a:rPr lang="en-US" sz="1500" dirty="0" smtClean="0"/>
              <a:t>amount </a:t>
            </a:r>
            <a:r>
              <a:rPr lang="en-US" sz="1500" dirty="0"/>
              <a:t>of </a:t>
            </a:r>
            <a:r>
              <a:rPr lang="en-US" sz="1500" dirty="0" smtClean="0"/>
              <a:t>inventory </a:t>
            </a:r>
            <a:r>
              <a:rPr lang="en-US" sz="1500" dirty="0"/>
              <a:t>found for the </a:t>
            </a:r>
            <a:r>
              <a:rPr lang="en-US" sz="1500" dirty="0" smtClean="0"/>
              <a:t>selected </a:t>
            </a:r>
            <a:r>
              <a:rPr lang="en-US" sz="1500" dirty="0"/>
              <a:t>item.</a:t>
            </a:r>
          </a:p>
          <a:p>
            <a:r>
              <a:rPr lang="en-US" sz="1500" dirty="0"/>
              <a:t>The system </a:t>
            </a:r>
            <a:r>
              <a:rPr lang="en-US" sz="1500" b="1" dirty="0"/>
              <a:t>shall</a:t>
            </a:r>
            <a:r>
              <a:rPr lang="en-US" sz="1500" dirty="0" smtClean="0"/>
              <a:t> </a:t>
            </a:r>
            <a:r>
              <a:rPr lang="en-US" sz="1500" dirty="0"/>
              <a:t>generate a report reflecting the </a:t>
            </a:r>
            <a:r>
              <a:rPr lang="en-US" sz="1500" dirty="0" smtClean="0"/>
              <a:t>amount </a:t>
            </a:r>
            <a:r>
              <a:rPr lang="en-US" sz="1500" dirty="0"/>
              <a:t>and rate of discrepancy of inventory for each item. </a:t>
            </a:r>
          </a:p>
          <a:p>
            <a:r>
              <a:rPr lang="en-US" sz="1500" dirty="0"/>
              <a:t>The system </a:t>
            </a:r>
            <a:r>
              <a:rPr lang="en-US" sz="1500" b="1" dirty="0"/>
              <a:t>shall</a:t>
            </a:r>
            <a:r>
              <a:rPr lang="en-US" sz="1500" dirty="0" smtClean="0"/>
              <a:t> </a:t>
            </a:r>
            <a:r>
              <a:rPr lang="en-US" sz="1500" dirty="0"/>
              <a:t>allow authorized users to adjust </a:t>
            </a:r>
            <a:r>
              <a:rPr lang="en-US" sz="1500" dirty="0" smtClean="0"/>
              <a:t>reconsolidate </a:t>
            </a:r>
            <a:r>
              <a:rPr lang="en-US" sz="1500" dirty="0"/>
              <a:t>levels of inventory.</a:t>
            </a:r>
          </a:p>
          <a:p>
            <a:r>
              <a:rPr lang="en-US" sz="1500" dirty="0"/>
              <a:t>The system </a:t>
            </a:r>
            <a:r>
              <a:rPr lang="en-US" sz="1500" b="1" dirty="0"/>
              <a:t>should</a:t>
            </a:r>
            <a:r>
              <a:rPr lang="en-US" sz="1500" dirty="0"/>
              <a:t> allow users to use barcode scanning to conduct inventory audits.</a:t>
            </a:r>
          </a:p>
          <a:p>
            <a:endParaRPr lang="en-US" sz="1500" dirty="0"/>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20</a:t>
            </a:fld>
            <a:endParaRPr lang="en-US" dirty="0"/>
          </a:p>
        </p:txBody>
      </p:sp>
    </p:spTree>
    <p:extLst>
      <p:ext uri="{BB962C8B-B14F-4D97-AF65-F5344CB8AC3E}">
        <p14:creationId xmlns:p14="http://schemas.microsoft.com/office/powerpoint/2010/main" val="18245505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Inventory audit</a:t>
            </a:r>
            <a:r>
              <a:rPr lang="en-US" dirty="0" smtClean="0"/>
              <a:t/>
            </a:r>
            <a:br>
              <a:rPr lang="en-US" dirty="0" smtClean="0"/>
            </a:br>
            <a:r>
              <a:rPr lang="en-US" dirty="0" smtClean="0"/>
              <a:t>USE CASE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21</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3481"/>
          <a:stretch/>
        </p:blipFill>
        <p:spPr>
          <a:xfrm>
            <a:off x="3589355" y="1156719"/>
            <a:ext cx="4792645" cy="5494146"/>
          </a:xfrm>
          <a:prstGeom prst="rect">
            <a:avLst/>
          </a:prstGeom>
        </p:spPr>
      </p:pic>
    </p:spTree>
    <p:extLst>
      <p:ext uri="{BB962C8B-B14F-4D97-AF65-F5344CB8AC3E}">
        <p14:creationId xmlns:p14="http://schemas.microsoft.com/office/powerpoint/2010/main" val="15681341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Inventory audit</a:t>
            </a:r>
            <a:r>
              <a:rPr lang="en-US" dirty="0" smtClean="0"/>
              <a:t/>
            </a:r>
            <a:br>
              <a:rPr lang="en-US" dirty="0" smtClean="0"/>
            </a:br>
            <a:r>
              <a:rPr lang="en-US" dirty="0" smtClean="0"/>
              <a:t>CLASS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22</a:t>
            </a:fld>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0788" y="1313003"/>
            <a:ext cx="6250423" cy="5337862"/>
          </a:xfrm>
          <a:prstGeom prst="rect">
            <a:avLst/>
          </a:prstGeom>
        </p:spPr>
      </p:pic>
    </p:spTree>
    <p:extLst>
      <p:ext uri="{BB962C8B-B14F-4D97-AF65-F5344CB8AC3E}">
        <p14:creationId xmlns:p14="http://schemas.microsoft.com/office/powerpoint/2010/main" val="11342783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 xmlns:a16="http://schemas.microsoft.com/office/drawing/2014/main" id="{D687D26E-D67A-4318-AAB1-DCEAA89EEB21}"/>
              </a:ext>
              <a:ext uri="{C183D7F6-B498-43B3-948B-1728B52AA6E4}">
                <adec:decorative xmlns=""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1D24B42B-925B-494C-A986-BD85E8117E1E}"/>
              </a:ext>
            </a:extLst>
          </p:cNvPr>
          <p:cNvSpPr>
            <a:spLocks noGrp="1"/>
          </p:cNvSpPr>
          <p:nvPr>
            <p:ph type="title"/>
          </p:nvPr>
        </p:nvSpPr>
        <p:spPr>
          <a:xfrm>
            <a:off x="6095999" y="1787237"/>
            <a:ext cx="5687291" cy="2394840"/>
          </a:xfrm>
        </p:spPr>
        <p:txBody>
          <a:bodyPr>
            <a:normAutofit/>
          </a:bodyPr>
          <a:lstStyle/>
          <a:p>
            <a:r>
              <a:rPr lang="en-US" dirty="0" smtClean="0"/>
              <a:t>QUESTIONS?</a:t>
            </a:r>
            <a:endParaRPr lang="en-US" dirty="0"/>
          </a:p>
        </p:txBody>
      </p:sp>
      <p:sp>
        <p:nvSpPr>
          <p:cNvPr id="2094" name="Slide Number Placeholder 2093">
            <a:extLst>
              <a:ext uri="{FF2B5EF4-FFF2-40B4-BE49-F238E27FC236}">
                <a16:creationId xmlns=""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23</a:t>
            </a:fld>
            <a:endParaRPr lang="en-US" dirty="0"/>
          </a:p>
        </p:txBody>
      </p:sp>
    </p:spTree>
    <p:extLst>
      <p:ext uri="{BB962C8B-B14F-4D97-AF65-F5344CB8AC3E}">
        <p14:creationId xmlns:p14="http://schemas.microsoft.com/office/powerpoint/2010/main" val="38342107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 xmlns:a16="http://schemas.microsoft.com/office/drawing/2014/main" id="{D59D4F5E-0D68-46FB-B499-329ED58DA289}"/>
              </a:ext>
              <a:ext uri="{C183D7F6-B498-43B3-948B-1728B52AA6E4}">
                <adec:decorative xmlns=""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smtClean="0"/>
              <a:t>Purpose</a:t>
            </a:r>
            <a:endParaRPr lang="en-US" dirty="0"/>
          </a:p>
        </p:txBody>
      </p:sp>
      <p:sp>
        <p:nvSpPr>
          <p:cNvPr id="9" name="Content Placeholder 8">
            <a:extLst>
              <a:ext uri="{FF2B5EF4-FFF2-40B4-BE49-F238E27FC236}">
                <a16:creationId xmlns="" xmlns:a16="http://schemas.microsoft.com/office/drawing/2014/main" id="{256319DF-036A-473B-95D3-C5F6FF849FD4}"/>
              </a:ext>
            </a:extLst>
          </p:cNvPr>
          <p:cNvSpPr>
            <a:spLocks noGrp="1"/>
          </p:cNvSpPr>
          <p:nvPr>
            <p:ph idx="1"/>
          </p:nvPr>
        </p:nvSpPr>
        <p:spPr>
          <a:xfrm>
            <a:off x="5767754" y="1137920"/>
            <a:ext cx="6043246" cy="5123984"/>
          </a:xfrm>
        </p:spPr>
        <p:txBody>
          <a:bodyPr>
            <a:normAutofit fontScale="92500" lnSpcReduction="10000"/>
          </a:bodyPr>
          <a:lstStyle/>
          <a:p>
            <a:pPr marL="0" indent="0">
              <a:buNone/>
            </a:pPr>
            <a:r>
              <a:rPr lang="en-US" dirty="0"/>
              <a:t>The Warehouse Inventory Management System (WIMS) is designed to streamline and optimize inventory management processes for general use. </a:t>
            </a:r>
            <a:endParaRPr lang="en-US" dirty="0" smtClean="0"/>
          </a:p>
          <a:p>
            <a:pPr marL="0" indent="0">
              <a:buNone/>
            </a:pPr>
            <a:r>
              <a:rPr lang="en-US" dirty="0"/>
              <a:t>The system aims to efficiently manage inventory levels, process orders, and provide tools for auditing inventory. It will be a web-based application developed using .NET Core, C#, </a:t>
            </a:r>
            <a:r>
              <a:rPr lang="en-US" dirty="0" smtClean="0"/>
              <a:t>MySQL</a:t>
            </a:r>
            <a:r>
              <a:rPr lang="en-US" dirty="0"/>
              <a:t>,</a:t>
            </a:r>
            <a:r>
              <a:rPr lang="en-US" dirty="0" smtClean="0"/>
              <a:t> and Apache </a:t>
            </a:r>
            <a:r>
              <a:rPr lang="en-US" dirty="0"/>
              <a:t>web </a:t>
            </a:r>
            <a:r>
              <a:rPr lang="en-US" dirty="0" smtClean="0"/>
              <a:t>server </a:t>
            </a:r>
            <a:r>
              <a:rPr lang="en-US" dirty="0"/>
              <a:t>technologies</a:t>
            </a:r>
            <a:r>
              <a:rPr lang="en-US" dirty="0" smtClean="0"/>
              <a:t>.</a:t>
            </a:r>
          </a:p>
          <a:p>
            <a:pPr marL="0" indent="0">
              <a:buNone/>
            </a:pPr>
            <a:r>
              <a:rPr lang="en-US" b="1" dirty="0"/>
              <a:t>System Architecture</a:t>
            </a:r>
          </a:p>
          <a:p>
            <a:pPr marL="0" indent="0">
              <a:buNone/>
            </a:pPr>
            <a:r>
              <a:rPr lang="en-US" dirty="0" smtClean="0"/>
              <a:t>The </a:t>
            </a:r>
            <a:r>
              <a:rPr lang="en-US" dirty="0"/>
              <a:t>WMS will follow a three-tier architecture, consisting of a presentation layer, business logic layer, and data access layer. The presentation layer will be a web-based user interface developed using HTML5, CSS3, and JavaScript. The business logic layer will be implemented using .NET Core and C#, handling core functionalities such as order processing and inventory management. The data access layer will utilize a relational database to store inventory and order information.</a:t>
            </a:r>
          </a:p>
          <a:p>
            <a:pPr marL="0" indent="0">
              <a:buNone/>
            </a:pPr>
            <a:endParaRPr lang="en-US" dirty="0" smtClean="0"/>
          </a:p>
        </p:txBody>
      </p:sp>
      <p:sp>
        <p:nvSpPr>
          <p:cNvPr id="71" name="Slide Number Placeholder 70">
            <a:extLst>
              <a:ext uri="{FF2B5EF4-FFF2-40B4-BE49-F238E27FC236}">
                <a16:creationId xmlns=""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13253735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 xmlns:a16="http://schemas.microsoft.com/office/drawing/2014/main" id="{84970DCE-964B-4562-9633-71BA6A4DCB65}"/>
              </a:ext>
              <a:ext uri="{C183D7F6-B498-43B3-948B-1728B52AA6E4}">
                <adec:decorative xmlns="" xmlns:adec="http://schemas.microsoft.com/office/drawing/2017/decorative" val="1"/>
              </a:ext>
            </a:extLst>
          </p:cNvPr>
          <p:cNvSpPr/>
          <p:nvPr/>
        </p:nvSpPr>
        <p:spPr>
          <a:xfrm>
            <a:off x="0" y="0"/>
            <a:ext cx="12191999"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 xmlns:a16="http://schemas.microsoft.com/office/drawing/2014/main" id="{3C1F0EB8-D260-4FB6-ACF6-6E86B9A02919}"/>
              </a:ext>
              <a:ext uri="{C183D7F6-B498-43B3-948B-1728B52AA6E4}">
                <adec:decorative xmlns="" xmlns:adec="http://schemas.microsoft.com/office/drawing/2017/decorative" val="1"/>
              </a:ext>
            </a:extLst>
          </p:cNvPr>
          <p:cNvSpPr/>
          <p:nvPr/>
        </p:nvSpPr>
        <p:spPr>
          <a:xfrm>
            <a:off x="0" y="3469046"/>
            <a:ext cx="4199467" cy="204893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 xmlns:a16="http://schemas.microsoft.com/office/drawing/2014/main" id="{E70920C0-10F4-4ECD-BDF3-CE993B7C8C82}"/>
              </a:ext>
            </a:extLst>
          </p:cNvPr>
          <p:cNvSpPr>
            <a:spLocks noGrp="1"/>
          </p:cNvSpPr>
          <p:nvPr>
            <p:ph type="title"/>
          </p:nvPr>
        </p:nvSpPr>
        <p:spPr>
          <a:xfrm>
            <a:off x="154635" y="3634749"/>
            <a:ext cx="3785222" cy="1738307"/>
          </a:xfrm>
        </p:spPr>
        <p:txBody>
          <a:bodyPr>
            <a:normAutofit/>
          </a:bodyPr>
          <a:lstStyle/>
          <a:p>
            <a:pPr>
              <a:lnSpc>
                <a:spcPct val="80000"/>
              </a:lnSpc>
              <a:defRPr sz="10000">
                <a:solidFill>
                  <a:srgbClr val="3A3B39"/>
                </a:solidFill>
                <a:latin typeface="Bebas"/>
                <a:ea typeface="Bebas"/>
                <a:cs typeface="Bebas"/>
                <a:sym typeface="Bebas"/>
              </a:defRPr>
            </a:pPr>
            <a:r>
              <a:rPr lang="en-US" sz="2800" dirty="0" smtClean="0">
                <a:solidFill>
                  <a:schemeClr val="bg1"/>
                </a:solidFill>
                <a:latin typeface="Calibri" panose="020F0502020204030204" pitchFamily="34" charset="0"/>
                <a:cs typeface="Calibri" panose="020F0502020204030204" pitchFamily="34" charset="0"/>
              </a:rPr>
              <a:t>USER REQUIREMENTS</a:t>
            </a:r>
            <a:endParaRPr lang="en-US" sz="1200" dirty="0">
              <a:solidFill>
                <a:schemeClr val="bg1"/>
              </a:solidFill>
              <a:latin typeface="+mn-lt"/>
            </a:endParaRPr>
          </a:p>
        </p:txBody>
      </p:sp>
    </p:spTree>
    <p:extLst>
      <p:ext uri="{BB962C8B-B14F-4D97-AF65-F5344CB8AC3E}">
        <p14:creationId xmlns:p14="http://schemas.microsoft.com/office/powerpoint/2010/main" val="13892228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Create and update clients</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386673"/>
            <a:ext cx="4018722" cy="5106203"/>
          </a:xfrm>
        </p:spPr>
        <p:txBody>
          <a:bodyPr>
            <a:normAutofit fontScale="92500" lnSpcReduction="20000"/>
          </a:bodyPr>
          <a:lstStyle/>
          <a:p>
            <a:pPr marL="0" indent="0">
              <a:buNone/>
            </a:pPr>
            <a:r>
              <a:rPr lang="en-US" sz="1500" dirty="0"/>
              <a:t>Users should have access to a form or interface where they can create or edit client details, such as name, contact information, billing information, enable or disable the client, and other relevant data. </a:t>
            </a:r>
          </a:p>
          <a:p>
            <a:r>
              <a:rPr lang="en-US" sz="1500" dirty="0" smtClean="0"/>
              <a:t>The </a:t>
            </a:r>
            <a:r>
              <a:rPr lang="en-US" sz="1500" dirty="0"/>
              <a:t>system </a:t>
            </a:r>
            <a:r>
              <a:rPr lang="en-US" sz="1500" b="1" dirty="0"/>
              <a:t>shall</a:t>
            </a:r>
            <a:r>
              <a:rPr lang="en-US" sz="1500" dirty="0"/>
              <a:t> enable authorized users to access a form to create new client accounts or edit existing client </a:t>
            </a:r>
            <a:r>
              <a:rPr lang="en-US" sz="1500" dirty="0" smtClean="0"/>
              <a:t>details.</a:t>
            </a:r>
          </a:p>
          <a:p>
            <a:r>
              <a:rPr lang="en-US" sz="1500" dirty="0" smtClean="0"/>
              <a:t>The </a:t>
            </a:r>
            <a:r>
              <a:rPr lang="en-US" sz="1500" dirty="0"/>
              <a:t>system </a:t>
            </a:r>
            <a:r>
              <a:rPr lang="en-US" sz="1500" b="1" dirty="0"/>
              <a:t>shall</a:t>
            </a:r>
            <a:r>
              <a:rPr lang="en-US" sz="1500" dirty="0"/>
              <a:t> generate and assign a unique client ID to each new </a:t>
            </a:r>
            <a:r>
              <a:rPr lang="en-US" sz="1500" dirty="0" smtClean="0"/>
              <a:t>client.</a:t>
            </a:r>
          </a:p>
          <a:p>
            <a:r>
              <a:rPr lang="en-US" sz="1500" dirty="0" smtClean="0"/>
              <a:t>The </a:t>
            </a:r>
            <a:r>
              <a:rPr lang="en-US" sz="1500" dirty="0"/>
              <a:t>system </a:t>
            </a:r>
            <a:r>
              <a:rPr lang="en-US" sz="1500" b="1" dirty="0"/>
              <a:t>shall</a:t>
            </a:r>
            <a:r>
              <a:rPr lang="en-US" sz="1500" dirty="0"/>
              <a:t> perform data validation checks to ensure that entered client information is accurate, consistent, and </a:t>
            </a:r>
            <a:r>
              <a:rPr lang="en-US" sz="1500" dirty="0" smtClean="0"/>
              <a:t>complete.</a:t>
            </a:r>
          </a:p>
          <a:p>
            <a:r>
              <a:rPr lang="en-US" sz="1500" dirty="0" smtClean="0"/>
              <a:t>The </a:t>
            </a:r>
            <a:r>
              <a:rPr lang="en-US" sz="1500" dirty="0"/>
              <a:t>system </a:t>
            </a:r>
            <a:r>
              <a:rPr lang="en-US" sz="1500" b="1" dirty="0"/>
              <a:t>should</a:t>
            </a:r>
            <a:r>
              <a:rPr lang="en-US" sz="1500" dirty="0"/>
              <a:t> reformat client information to accommodate for uniformity of </a:t>
            </a:r>
            <a:r>
              <a:rPr lang="en-US" sz="1500" dirty="0" smtClean="0"/>
              <a:t>data.</a:t>
            </a:r>
          </a:p>
          <a:p>
            <a:r>
              <a:rPr lang="en-US" sz="1500" dirty="0" smtClean="0"/>
              <a:t>The </a:t>
            </a:r>
            <a:r>
              <a:rPr lang="en-US" sz="1500" dirty="0"/>
              <a:t>system </a:t>
            </a:r>
            <a:r>
              <a:rPr lang="en-US" sz="1500" b="1" dirty="0"/>
              <a:t>should</a:t>
            </a:r>
            <a:r>
              <a:rPr lang="en-US" sz="1500" dirty="0"/>
              <a:t> provide user with confirmation option if a possible user duplicity is entered.</a:t>
            </a:r>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5</a:t>
            </a:fld>
            <a:endParaRPr lang="en-US" dirty="0"/>
          </a:p>
        </p:txBody>
      </p:sp>
    </p:spTree>
    <p:extLst>
      <p:ext uri="{BB962C8B-B14F-4D97-AF65-F5344CB8AC3E}">
        <p14:creationId xmlns:p14="http://schemas.microsoft.com/office/powerpoint/2010/main" val="27203617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CREATE AND UPDATE CLIENT</a:t>
            </a:r>
            <a:r>
              <a:rPr lang="en-US" dirty="0" smtClean="0"/>
              <a:t/>
            </a:r>
            <a:br>
              <a:rPr lang="en-US" dirty="0" smtClean="0"/>
            </a:br>
            <a:r>
              <a:rPr lang="en-US" dirty="0" smtClean="0"/>
              <a:t>USE CASE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6</a:t>
            </a:fld>
            <a:endParaRPr lang="en-US"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16820" b="6528"/>
          <a:stretch/>
        </p:blipFill>
        <p:spPr>
          <a:xfrm>
            <a:off x="2578889" y="1070149"/>
            <a:ext cx="7034222" cy="5787851"/>
          </a:xfrm>
          <a:prstGeom prst="rect">
            <a:avLst/>
          </a:prstGeom>
        </p:spPr>
      </p:pic>
    </p:spTree>
    <p:extLst>
      <p:ext uri="{BB962C8B-B14F-4D97-AF65-F5344CB8AC3E}">
        <p14:creationId xmlns:p14="http://schemas.microsoft.com/office/powerpoint/2010/main" val="3756739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CREATE AND UPDATE CLIENT</a:t>
            </a:r>
            <a:r>
              <a:rPr lang="en-US" dirty="0" smtClean="0"/>
              <a:t/>
            </a:r>
            <a:br>
              <a:rPr lang="en-US" dirty="0" smtClean="0"/>
            </a:br>
            <a:r>
              <a:rPr lang="en-US" dirty="0" smtClean="0"/>
              <a:t>CLASS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7</a:t>
            </a:fld>
            <a:endParaRPr lang="en-US"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t="14603"/>
          <a:stretch/>
        </p:blipFill>
        <p:spPr>
          <a:xfrm>
            <a:off x="2954271" y="1081926"/>
            <a:ext cx="6283458" cy="5751502"/>
          </a:xfrm>
          <a:prstGeom prst="rect">
            <a:avLst/>
          </a:prstGeom>
        </p:spPr>
      </p:pic>
    </p:spTree>
    <p:extLst>
      <p:ext uri="{BB962C8B-B14F-4D97-AF65-F5344CB8AC3E}">
        <p14:creationId xmlns:p14="http://schemas.microsoft.com/office/powerpoint/2010/main" val="34609142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 xmlns:a16="http://schemas.microsoft.com/office/drawing/2014/main" id="{785F2504-A35A-4AAB-94E4-C1479349F703}"/>
              </a:ext>
              <a:ext uri="{C183D7F6-B498-43B3-948B-1728B52AA6E4}">
                <adec:decorative xmlns=""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 xmlns:a16="http://schemas.microsoft.com/office/drawing/2014/main" id="{50AEA731-C7D0-4A0E-B871-4F369D8BEAC5}"/>
              </a:ext>
            </a:extLst>
          </p:cNvPr>
          <p:cNvSpPr>
            <a:spLocks noGrp="1"/>
          </p:cNvSpPr>
          <p:nvPr>
            <p:ph type="title"/>
          </p:nvPr>
        </p:nvSpPr>
        <p:spPr/>
        <p:txBody>
          <a:bodyPr/>
          <a:lstStyle/>
          <a:p>
            <a:r>
              <a:rPr lang="en-US" dirty="0" smtClean="0"/>
              <a:t>Create and update ITEM</a:t>
            </a:r>
            <a:endParaRPr lang="en-US" dirty="0"/>
          </a:p>
        </p:txBody>
      </p:sp>
      <p:sp>
        <p:nvSpPr>
          <p:cNvPr id="13" name="Content Placeholder 12">
            <a:extLst>
              <a:ext uri="{FF2B5EF4-FFF2-40B4-BE49-F238E27FC236}">
                <a16:creationId xmlns="" xmlns:a16="http://schemas.microsoft.com/office/drawing/2014/main" id="{A4E49AC7-7A73-4B51-BDF6-EABA3162F4B7}"/>
              </a:ext>
            </a:extLst>
          </p:cNvPr>
          <p:cNvSpPr>
            <a:spLocks noGrp="1"/>
          </p:cNvSpPr>
          <p:nvPr>
            <p:ph idx="1"/>
          </p:nvPr>
        </p:nvSpPr>
        <p:spPr>
          <a:xfrm>
            <a:off x="7792279" y="1426866"/>
            <a:ext cx="4018722" cy="5406562"/>
          </a:xfrm>
        </p:spPr>
        <p:txBody>
          <a:bodyPr>
            <a:normAutofit fontScale="77500" lnSpcReduction="20000"/>
          </a:bodyPr>
          <a:lstStyle/>
          <a:p>
            <a:pPr marL="0" indent="0">
              <a:buNone/>
            </a:pPr>
            <a:r>
              <a:rPr lang="en-US" sz="1500" dirty="0" smtClean="0"/>
              <a:t>Authorized </a:t>
            </a:r>
            <a:r>
              <a:rPr lang="en-US" sz="1500" dirty="0"/>
              <a:t>users should be able to define and enter item details such as name, description, SKU (Stock Keeping Unit), category, and other relevant attributes, assign items to an existing client, and update existing item details.</a:t>
            </a:r>
          </a:p>
          <a:p>
            <a:r>
              <a:rPr lang="en-US" sz="1500" dirty="0" smtClean="0"/>
              <a:t>The </a:t>
            </a:r>
            <a:r>
              <a:rPr lang="en-US" sz="1500" dirty="0"/>
              <a:t>system </a:t>
            </a:r>
            <a:r>
              <a:rPr lang="en-US" sz="1500" b="1" dirty="0"/>
              <a:t>shall</a:t>
            </a:r>
            <a:r>
              <a:rPr lang="en-US" sz="1500" dirty="0"/>
              <a:t> enable authorized users to access a form to create new items or edit existing </a:t>
            </a:r>
            <a:r>
              <a:rPr lang="en-US" sz="1500" dirty="0" smtClean="0"/>
              <a:t>items.</a:t>
            </a:r>
          </a:p>
          <a:p>
            <a:r>
              <a:rPr lang="en-US" sz="1500" dirty="0" smtClean="0"/>
              <a:t>The </a:t>
            </a:r>
            <a:r>
              <a:rPr lang="en-US" sz="1500" dirty="0"/>
              <a:t>system </a:t>
            </a:r>
            <a:r>
              <a:rPr lang="en-US" sz="1500" b="1" dirty="0"/>
              <a:t>shall</a:t>
            </a:r>
            <a:r>
              <a:rPr lang="en-US" sz="1500" dirty="0"/>
              <a:t> generate and assign a unique client ID to each new </a:t>
            </a:r>
            <a:r>
              <a:rPr lang="en-US" sz="1500" dirty="0" smtClean="0"/>
              <a:t>item.</a:t>
            </a:r>
          </a:p>
          <a:p>
            <a:r>
              <a:rPr lang="en-US" sz="1500" dirty="0" smtClean="0"/>
              <a:t>The </a:t>
            </a:r>
            <a:r>
              <a:rPr lang="en-US" sz="1500" dirty="0"/>
              <a:t>system </a:t>
            </a:r>
            <a:r>
              <a:rPr lang="en-US" sz="1500" b="1" dirty="0"/>
              <a:t>shall</a:t>
            </a:r>
            <a:r>
              <a:rPr lang="en-US" sz="1500" dirty="0"/>
              <a:t> validate that item is associated to an existing </a:t>
            </a:r>
            <a:r>
              <a:rPr lang="en-US" sz="1500" dirty="0" smtClean="0"/>
              <a:t>client.</a:t>
            </a:r>
          </a:p>
          <a:p>
            <a:r>
              <a:rPr lang="en-US" sz="1500" dirty="0" smtClean="0"/>
              <a:t>The </a:t>
            </a:r>
            <a:r>
              <a:rPr lang="en-US" sz="1500" dirty="0"/>
              <a:t>system </a:t>
            </a:r>
            <a:r>
              <a:rPr lang="en-US" sz="1500" b="1" dirty="0"/>
              <a:t>shall</a:t>
            </a:r>
            <a:r>
              <a:rPr lang="en-US" sz="1500" dirty="0"/>
              <a:t> perform data validation checks to ensure that entered item information is accurate, consistent, and </a:t>
            </a:r>
            <a:r>
              <a:rPr lang="en-US" sz="1500" dirty="0" smtClean="0"/>
              <a:t>complete.</a:t>
            </a:r>
          </a:p>
          <a:p>
            <a:r>
              <a:rPr lang="en-US" sz="1500" dirty="0" smtClean="0"/>
              <a:t>The </a:t>
            </a:r>
            <a:r>
              <a:rPr lang="en-US" sz="1500" dirty="0"/>
              <a:t>system </a:t>
            </a:r>
            <a:r>
              <a:rPr lang="en-US" sz="1500" b="1" dirty="0"/>
              <a:t>should</a:t>
            </a:r>
            <a:r>
              <a:rPr lang="en-US" sz="1500" dirty="0"/>
              <a:t> reformat client information to accommodate for uniformity of </a:t>
            </a:r>
            <a:r>
              <a:rPr lang="en-US" sz="1500" dirty="0" smtClean="0"/>
              <a:t>data.</a:t>
            </a:r>
          </a:p>
          <a:p>
            <a:r>
              <a:rPr lang="en-US" sz="1500" dirty="0" smtClean="0"/>
              <a:t>The </a:t>
            </a:r>
            <a:r>
              <a:rPr lang="en-US" sz="1500" dirty="0"/>
              <a:t>system </a:t>
            </a:r>
            <a:r>
              <a:rPr lang="en-US" sz="1500" b="1" dirty="0"/>
              <a:t>should</a:t>
            </a:r>
            <a:r>
              <a:rPr lang="en-US" sz="1500" dirty="0"/>
              <a:t> prevent the user from creating the same item multiple </a:t>
            </a:r>
            <a:r>
              <a:rPr lang="en-US" sz="1500" dirty="0" smtClean="0"/>
              <a:t>times.</a:t>
            </a:r>
          </a:p>
          <a:p>
            <a:r>
              <a:rPr lang="en-US" sz="1500" dirty="0" smtClean="0"/>
              <a:t>The </a:t>
            </a:r>
            <a:r>
              <a:rPr lang="en-US" sz="1500" dirty="0"/>
              <a:t>system </a:t>
            </a:r>
            <a:r>
              <a:rPr lang="en-US" sz="1500" b="1" dirty="0"/>
              <a:t>should</a:t>
            </a:r>
            <a:r>
              <a:rPr lang="en-US" sz="1500" dirty="0"/>
              <a:t> allow bulk item creation through data import.</a:t>
            </a:r>
          </a:p>
        </p:txBody>
      </p:sp>
      <p:sp>
        <p:nvSpPr>
          <p:cNvPr id="35" name="Slide Number Placeholder 34">
            <a:extLst>
              <a:ext uri="{FF2B5EF4-FFF2-40B4-BE49-F238E27FC236}">
                <a16:creationId xmlns=""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8</a:t>
            </a:fld>
            <a:endParaRPr lang="en-US" dirty="0"/>
          </a:p>
        </p:txBody>
      </p:sp>
    </p:spTree>
    <p:extLst>
      <p:ext uri="{BB962C8B-B14F-4D97-AF65-F5344CB8AC3E}">
        <p14:creationId xmlns:p14="http://schemas.microsoft.com/office/powerpoint/2010/main" val="278795014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CREATE AND UPDATE </a:t>
            </a:r>
            <a:r>
              <a:rPr lang="en-US" u="sng" dirty="0" smtClean="0"/>
              <a:t>Item</a:t>
            </a:r>
            <a:r>
              <a:rPr lang="en-US" dirty="0" smtClean="0"/>
              <a:t/>
            </a:r>
            <a:br>
              <a:rPr lang="en-US" dirty="0" smtClean="0"/>
            </a:br>
            <a:r>
              <a:rPr lang="en-US" dirty="0" smtClean="0"/>
              <a:t>USE CASE DIAGRAM</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9</a:t>
            </a:fld>
            <a:endParaRPr lang="en-US"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1047" t="17875" r="9055" b="16484"/>
          <a:stretch/>
        </p:blipFill>
        <p:spPr>
          <a:xfrm>
            <a:off x="3044649" y="1316334"/>
            <a:ext cx="6142049" cy="5416610"/>
          </a:xfrm>
          <a:prstGeom prst="rect">
            <a:avLst/>
          </a:prstGeom>
        </p:spPr>
      </p:pic>
    </p:spTree>
    <p:extLst>
      <p:ext uri="{BB962C8B-B14F-4D97-AF65-F5344CB8AC3E}">
        <p14:creationId xmlns:p14="http://schemas.microsoft.com/office/powerpoint/2010/main" val="3942030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71848-B78E-4D58-BFA5-D2D5918911CD}">
  <ds:schemaRefs>
    <ds:schemaRef ds:uri="http://purl.org/dc/dcmitype/"/>
    <ds:schemaRef ds:uri="http://www.w3.org/XML/1998/namespace"/>
    <ds:schemaRef ds:uri="http://schemas.microsoft.com/office/2006/metadata/properties"/>
    <ds:schemaRef ds:uri="http://schemas.microsoft.com/office/2006/documentManagement/types"/>
    <ds:schemaRef ds:uri="16c05727-aa75-4e4a-9b5f-8a80a1165891"/>
    <ds:schemaRef ds:uri="http://purl.org/dc/elements/1.1/"/>
    <ds:schemaRef ds:uri="http://schemas.microsoft.com/office/infopath/2007/PartnerControls"/>
    <ds:schemaRef ds:uri="http://schemas.openxmlformats.org/package/2006/metadata/core-properties"/>
    <ds:schemaRef ds:uri="71af3243-3dd4-4a8d-8c0d-dd76da1f02a5"/>
    <ds:schemaRef ds:uri="http://purl.org/dc/te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1225</Words>
  <Application>Microsoft Office PowerPoint</Application>
  <PresentationFormat>Widescreen</PresentationFormat>
  <Paragraphs>109</Paragraphs>
  <Slides>23</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Bebas</vt:lpstr>
      <vt:lpstr>Calibri</vt:lpstr>
      <vt:lpstr>Calibri Light</vt:lpstr>
      <vt:lpstr>Gill Sans</vt:lpstr>
      <vt:lpstr>Office Theme</vt:lpstr>
      <vt:lpstr>Warehouse inventory management system(WIMS)</vt:lpstr>
      <vt:lpstr>Introduction</vt:lpstr>
      <vt:lpstr>Purpose</vt:lpstr>
      <vt:lpstr>USER REQUIREMENTS</vt:lpstr>
      <vt:lpstr>Create and update clients</vt:lpstr>
      <vt:lpstr>CREATE AND UPDATE CLIENT USE CASE DIAGRAM</vt:lpstr>
      <vt:lpstr>CREATE AND UPDATE CLIENT CLASS DIAGRAM</vt:lpstr>
      <vt:lpstr>Create and update ITEM</vt:lpstr>
      <vt:lpstr>CREATE AND UPDATE Item USE CASE DIAGRAM</vt:lpstr>
      <vt:lpstr>CREATE AND UPDATE item CLASS DIAGRAM</vt:lpstr>
      <vt:lpstr>SUBMIT ORDER</vt:lpstr>
      <vt:lpstr>PROCESS ORDER</vt:lpstr>
      <vt:lpstr>ORDER MANAGEMENT USE CASE DIAGRAM</vt:lpstr>
      <vt:lpstr>ORDER MANAGEMENT CLASS DIAGRAM</vt:lpstr>
      <vt:lpstr>Order Picking</vt:lpstr>
      <vt:lpstr>ORDER SHIPPING</vt:lpstr>
      <vt:lpstr>Order picking and shipping USE CASE DIAGRAM</vt:lpstr>
      <vt:lpstr>Order picking and shipping CLASS DIAGRAM</vt:lpstr>
      <vt:lpstr>Inventory Management</vt:lpstr>
      <vt:lpstr>Inventory audits</vt:lpstr>
      <vt:lpstr>Inventory audit USE CASE DIAGRAM</vt:lpstr>
      <vt:lpstr>Inventory audit CLASS DIAGRAM</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2023-08-17T01:17:08Z</dcterms:created>
  <dcterms:modified xsi:type="dcterms:W3CDTF">2023-08-17T06:30:53Z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